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60" r:id="rId1"/>
  </p:sldMasterIdLst>
  <p:notesMasterIdLst>
    <p:notesMasterId r:id="rId7"/>
  </p:notesMasterIdLst>
  <p:handoutMasterIdLst>
    <p:handoutMasterId r:id="rId8"/>
  </p:handoutMasterIdLst>
  <p:sldIdLst>
    <p:sldId id="307" r:id="rId2"/>
    <p:sldId id="311" r:id="rId3"/>
    <p:sldId id="309" r:id="rId4"/>
    <p:sldId id="349" r:id="rId5"/>
    <p:sldId id="351" r:id="rId6"/>
  </p:sldIdLst>
  <p:sldSz cx="6858000" cy="12192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D7D7"/>
    <a:srgbClr val="D5D5D5"/>
    <a:srgbClr val="F4F3F3"/>
    <a:srgbClr val="F3F2F2"/>
    <a:srgbClr val="4BB8F9"/>
    <a:srgbClr val="0000FE"/>
    <a:srgbClr val="DFDEFC"/>
    <a:srgbClr val="6766CD"/>
    <a:srgbClr val="E6E6E6"/>
    <a:srgbClr val="03B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08"/>
    <p:restoredTop sz="94628"/>
  </p:normalViewPr>
  <p:slideViewPr>
    <p:cSldViewPr snapToGrid="0" snapToObjects="1">
      <p:cViewPr>
        <p:scale>
          <a:sx n="75" d="100"/>
          <a:sy n="75" d="100"/>
        </p:scale>
        <p:origin x="2096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5" d="100"/>
          <a:sy n="105" d="100"/>
        </p:scale>
        <p:origin x="3416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handoutMaster" Target="handoutMasters/handout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8335EC-909F-DC4B-BA8C-7B121467CD5D}" type="datetimeFigureOut">
              <a:rPr lang="en-US" smtClean="0"/>
              <a:t>9/3/18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A46B7-B399-684B-B9DC-5901D3662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3031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36011C-0D40-6240-9410-B1B12A42400A}" type="datetimeFigureOut">
              <a:rPr lang="en-US" smtClean="0"/>
              <a:t>9/3/18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A2F86B-8E71-C547-8CAB-1CE70CFDE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1792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118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11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284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545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832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1"/>
            </a:lvl1pPr>
            <a:lvl2pPr marL="342908" indent="0" algn="ctr">
              <a:buNone/>
              <a:defRPr sz="1500"/>
            </a:lvl2pPr>
            <a:lvl3pPr marL="685818" indent="0" algn="ctr">
              <a:buNone/>
              <a:defRPr sz="1350"/>
            </a:lvl3pPr>
            <a:lvl4pPr marL="1028726" indent="0" algn="ctr">
              <a:buNone/>
              <a:defRPr sz="1200"/>
            </a:lvl4pPr>
            <a:lvl5pPr marL="1371634" indent="0" algn="ctr">
              <a:buNone/>
              <a:defRPr sz="1200"/>
            </a:lvl5pPr>
            <a:lvl6pPr marL="1714543" indent="0" algn="ctr">
              <a:buNone/>
              <a:defRPr sz="1200"/>
            </a:lvl6pPr>
            <a:lvl7pPr marL="2057452" indent="0" algn="ctr">
              <a:buNone/>
              <a:defRPr sz="1200"/>
            </a:lvl7pPr>
            <a:lvl8pPr marL="2400360" indent="0" algn="ctr">
              <a:buNone/>
              <a:defRPr sz="1200"/>
            </a:lvl8pPr>
            <a:lvl9pPr marL="2743269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2F3CF-A96D-3741-95D2-10453C828EC6}" type="datetime1">
              <a:rPr lang="en-GB" smtClean="0"/>
              <a:t>03/09/2018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789F6-3BD3-1645-B8E5-7AE28DC0F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4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2B18-9678-7841-9532-3CC28A9012DB}" type="datetime1">
              <a:rPr lang="en-GB" smtClean="0"/>
              <a:t>03/09/2018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789F6-3BD3-1645-B8E5-7AE28DC0F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12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2"/>
            <a:ext cx="1478756" cy="1033215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2"/>
            <a:ext cx="4350544" cy="1033215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A0B75-AFDB-564C-8FEA-24D1215F4B9B}" type="datetime1">
              <a:rPr lang="en-GB" smtClean="0"/>
              <a:t>03/09/2018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789F6-3BD3-1645-B8E5-7AE28DC0F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2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C8A70-033E-2B46-AD6F-4EFB888620D9}" type="datetime1">
              <a:rPr lang="en-GB" smtClean="0"/>
              <a:t>03/09/2018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789F6-3BD3-1645-B8E5-7AE28DC0F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232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8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8" y="8159049"/>
            <a:ext cx="5915025" cy="2666999"/>
          </a:xfrm>
        </p:spPr>
        <p:txBody>
          <a:bodyPr/>
          <a:lstStyle>
            <a:lvl1pPr marL="0" indent="0">
              <a:buNone/>
              <a:defRPr sz="1801">
                <a:solidFill>
                  <a:schemeClr val="tx1"/>
                </a:solidFill>
              </a:defRPr>
            </a:lvl1pPr>
            <a:lvl2pPr marL="34290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18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2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3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4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5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6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8FCE1-BB84-E746-8538-E0A9F9030DA5}" type="datetime1">
              <a:rPr lang="en-GB" smtClean="0"/>
              <a:t>03/09/2018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789F6-3BD3-1645-B8E5-7AE28DC0F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14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06935-B030-D34A-B5D8-FB3C275BA550}" type="datetime1">
              <a:rPr lang="en-GB" smtClean="0"/>
              <a:t>03/09/2018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789F6-3BD3-1645-B8E5-7AE28DC0F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4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3" y="649114"/>
            <a:ext cx="5915025" cy="23565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1" b="1"/>
            </a:lvl1pPr>
            <a:lvl2pPr marL="342908" indent="0">
              <a:buNone/>
              <a:defRPr sz="1500" b="1"/>
            </a:lvl2pPr>
            <a:lvl3pPr marL="685818" indent="0">
              <a:buNone/>
              <a:defRPr sz="1350" b="1"/>
            </a:lvl3pPr>
            <a:lvl4pPr marL="1028726" indent="0">
              <a:buNone/>
              <a:defRPr sz="1200" b="1"/>
            </a:lvl4pPr>
            <a:lvl5pPr marL="1371634" indent="0">
              <a:buNone/>
              <a:defRPr sz="1200" b="1"/>
            </a:lvl5pPr>
            <a:lvl6pPr marL="1714543" indent="0">
              <a:buNone/>
              <a:defRPr sz="1200" b="1"/>
            </a:lvl6pPr>
            <a:lvl7pPr marL="2057452" indent="0">
              <a:buNone/>
              <a:defRPr sz="1200" b="1"/>
            </a:lvl7pPr>
            <a:lvl8pPr marL="2400360" indent="0">
              <a:buNone/>
              <a:defRPr sz="1200" b="1"/>
            </a:lvl8pPr>
            <a:lvl9pPr marL="2743269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8"/>
            <a:ext cx="2901255" cy="65503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5" y="2988734"/>
            <a:ext cx="2915543" cy="1464732"/>
          </a:xfrm>
        </p:spPr>
        <p:txBody>
          <a:bodyPr anchor="b"/>
          <a:lstStyle>
            <a:lvl1pPr marL="0" indent="0">
              <a:buNone/>
              <a:defRPr sz="1801" b="1"/>
            </a:lvl1pPr>
            <a:lvl2pPr marL="342908" indent="0">
              <a:buNone/>
              <a:defRPr sz="1500" b="1"/>
            </a:lvl2pPr>
            <a:lvl3pPr marL="685818" indent="0">
              <a:buNone/>
              <a:defRPr sz="1350" b="1"/>
            </a:lvl3pPr>
            <a:lvl4pPr marL="1028726" indent="0">
              <a:buNone/>
              <a:defRPr sz="1200" b="1"/>
            </a:lvl4pPr>
            <a:lvl5pPr marL="1371634" indent="0">
              <a:buNone/>
              <a:defRPr sz="1200" b="1"/>
            </a:lvl5pPr>
            <a:lvl6pPr marL="1714543" indent="0">
              <a:buNone/>
              <a:defRPr sz="1200" b="1"/>
            </a:lvl6pPr>
            <a:lvl7pPr marL="2057452" indent="0">
              <a:buNone/>
              <a:defRPr sz="1200" b="1"/>
            </a:lvl7pPr>
            <a:lvl8pPr marL="2400360" indent="0">
              <a:buNone/>
              <a:defRPr sz="1200" b="1"/>
            </a:lvl8pPr>
            <a:lvl9pPr marL="2743269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5" y="4453468"/>
            <a:ext cx="2915543" cy="65503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EEF10-14A3-DC40-AC80-0653562B7D40}" type="datetime1">
              <a:rPr lang="en-GB" smtClean="0"/>
              <a:t>03/09/2018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789F6-3BD3-1645-B8E5-7AE28DC0F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78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8A859-BE9A-344D-B33C-E69F6D1435CB}" type="datetime1">
              <a:rPr lang="en-GB" smtClean="0"/>
              <a:t>03/09/2018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789F6-3BD3-1645-B8E5-7AE28DC0F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09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14BEC-3711-6149-84F6-A60B4093FD6F}" type="datetime1">
              <a:rPr lang="en-GB" smtClean="0"/>
              <a:t>03/09/2018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789F6-3BD3-1645-B8E5-7AE28DC0F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21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5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1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1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8" indent="0">
              <a:buNone/>
              <a:defRPr sz="1050"/>
            </a:lvl2pPr>
            <a:lvl3pPr marL="685818" indent="0">
              <a:buNone/>
              <a:defRPr sz="900"/>
            </a:lvl3pPr>
            <a:lvl4pPr marL="1028726" indent="0">
              <a:buNone/>
              <a:defRPr sz="750"/>
            </a:lvl4pPr>
            <a:lvl5pPr marL="1371634" indent="0">
              <a:buNone/>
              <a:defRPr sz="750"/>
            </a:lvl5pPr>
            <a:lvl6pPr marL="1714543" indent="0">
              <a:buNone/>
              <a:defRPr sz="750"/>
            </a:lvl6pPr>
            <a:lvl7pPr marL="2057452" indent="0">
              <a:buNone/>
              <a:defRPr sz="750"/>
            </a:lvl7pPr>
            <a:lvl8pPr marL="2400360" indent="0">
              <a:buNone/>
              <a:defRPr sz="750"/>
            </a:lvl8pPr>
            <a:lvl9pPr marL="2743269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18DD-5836-BD4D-ADA5-B524D1DE398F}" type="datetime1">
              <a:rPr lang="en-GB" smtClean="0"/>
              <a:t>03/09/2018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789F6-3BD3-1645-B8E5-7AE28DC0F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828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5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8" indent="0">
              <a:buNone/>
              <a:defRPr sz="2100"/>
            </a:lvl2pPr>
            <a:lvl3pPr marL="685818" indent="0">
              <a:buNone/>
              <a:defRPr sz="1801"/>
            </a:lvl3pPr>
            <a:lvl4pPr marL="1028726" indent="0">
              <a:buNone/>
              <a:defRPr sz="1500"/>
            </a:lvl4pPr>
            <a:lvl5pPr marL="1371634" indent="0">
              <a:buNone/>
              <a:defRPr sz="1500"/>
            </a:lvl5pPr>
            <a:lvl6pPr marL="1714543" indent="0">
              <a:buNone/>
              <a:defRPr sz="1500"/>
            </a:lvl6pPr>
            <a:lvl7pPr marL="2057452" indent="0">
              <a:buNone/>
              <a:defRPr sz="1500"/>
            </a:lvl7pPr>
            <a:lvl8pPr marL="2400360" indent="0">
              <a:buNone/>
              <a:defRPr sz="1500"/>
            </a:lvl8pPr>
            <a:lvl9pPr marL="2743269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1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8" indent="0">
              <a:buNone/>
              <a:defRPr sz="1050"/>
            </a:lvl2pPr>
            <a:lvl3pPr marL="685818" indent="0">
              <a:buNone/>
              <a:defRPr sz="900"/>
            </a:lvl3pPr>
            <a:lvl4pPr marL="1028726" indent="0">
              <a:buNone/>
              <a:defRPr sz="750"/>
            </a:lvl4pPr>
            <a:lvl5pPr marL="1371634" indent="0">
              <a:buNone/>
              <a:defRPr sz="750"/>
            </a:lvl5pPr>
            <a:lvl6pPr marL="1714543" indent="0">
              <a:buNone/>
              <a:defRPr sz="750"/>
            </a:lvl6pPr>
            <a:lvl7pPr marL="2057452" indent="0">
              <a:buNone/>
              <a:defRPr sz="750"/>
            </a:lvl7pPr>
            <a:lvl8pPr marL="2400360" indent="0">
              <a:buNone/>
              <a:defRPr sz="750"/>
            </a:lvl8pPr>
            <a:lvl9pPr marL="2743269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DA86B-5219-8947-B522-D3DC536F9014}" type="datetime1">
              <a:rPr lang="en-GB" smtClean="0"/>
              <a:t>03/09/2018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789F6-3BD3-1645-B8E5-7AE28DC0F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40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90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90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2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58871-8A29-2C48-8A8F-E544644E699E}" type="datetime1">
              <a:rPr lang="en-GB" smtClean="0"/>
              <a:t>03/09/2018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5" y="11300182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2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789F6-3BD3-1645-B8E5-7AE28DC0F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7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18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4" indent="-171454" algn="l" defTabSz="685818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62" indent="-171454" algn="l" defTabSz="6858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857272" indent="-171454" algn="l" defTabSz="6858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80" indent="-171454" algn="l" defTabSz="6858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88" indent="-171454" algn="l" defTabSz="6858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97" indent="-171454" algn="l" defTabSz="6858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906" indent="-171454" algn="l" defTabSz="6858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814" indent="-171454" algn="l" defTabSz="6858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723" indent="-171454" algn="l" defTabSz="6858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8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18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26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34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43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52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60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69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hyperlink" Target="http://www.ccpn.ac.uk/" TargetMode="External"/><Relationship Id="rId6" Type="http://schemas.openxmlformats.org/officeDocument/2006/relationships/hyperlink" Target="mailto:ccpnmrv3@google.com" TargetMode="External"/><Relationship Id="rId7" Type="http://schemas.openxmlformats.org/officeDocument/2006/relationships/hyperlink" Target="https://bitbucket.org/ccpnmr/issue-tracker/" TargetMode="External"/><Relationship Id="rId8" Type="http://schemas.openxmlformats.org/officeDocument/2006/relationships/hyperlink" Target="https://www.ncbi.nlm.nih.gov/pmc/articles/PMC5095159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7" y="614154"/>
            <a:ext cx="1417813" cy="5859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2654" y="614154"/>
            <a:ext cx="4671239" cy="58599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52656" y="722482"/>
            <a:ext cx="4671238" cy="369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1" b="1" dirty="0">
                <a:solidFill>
                  <a:srgbClr val="F5FFFF"/>
                </a:solidFill>
                <a:latin typeface="Helvetica-Bold" charset="0"/>
              </a:rPr>
              <a:t>CcpNmr Analysis Version 3</a:t>
            </a:r>
            <a:endParaRPr lang="en-US" sz="1801" dirty="0"/>
          </a:p>
        </p:txBody>
      </p:sp>
      <p:sp>
        <p:nvSpPr>
          <p:cNvPr id="11" name="Rectangle 10"/>
          <p:cNvSpPr/>
          <p:nvPr/>
        </p:nvSpPr>
        <p:spPr>
          <a:xfrm>
            <a:off x="2044646" y="2620359"/>
            <a:ext cx="2768708" cy="10774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73A6C"/>
                </a:solidFill>
                <a:latin typeface="LucidaGrande-Bold" charset="0"/>
              </a:rPr>
              <a:t>How </a:t>
            </a:r>
            <a:r>
              <a:rPr lang="en-US" sz="2800" b="1" dirty="0" err="1" smtClean="0">
                <a:solidFill>
                  <a:srgbClr val="073A6C"/>
                </a:solidFill>
                <a:latin typeface="LucidaGrande-Bold" charset="0"/>
              </a:rPr>
              <a:t>To’s</a:t>
            </a:r>
            <a:r>
              <a:rPr lang="en-US" sz="2800" b="1" dirty="0" smtClean="0">
                <a:solidFill>
                  <a:srgbClr val="073A6C"/>
                </a:solidFill>
                <a:latin typeface="LucidaGrande-Bold" charset="0"/>
              </a:rPr>
              <a:t>:</a:t>
            </a:r>
          </a:p>
          <a:p>
            <a:pPr algn="ctr"/>
            <a:endParaRPr lang="en-US" sz="1801" b="1" dirty="0">
              <a:solidFill>
                <a:srgbClr val="073A6C"/>
              </a:solidFill>
              <a:latin typeface="LucidaGrande-Bold" charset="0"/>
            </a:endParaRPr>
          </a:p>
          <a:p>
            <a:pPr algn="ctr"/>
            <a:r>
              <a:rPr lang="en-US" sz="1801" b="1" dirty="0">
                <a:solidFill>
                  <a:srgbClr val="073A6C"/>
                </a:solidFill>
                <a:latin typeface="LucidaGrande-Bold" charset="0"/>
              </a:rPr>
              <a:t>I</a:t>
            </a:r>
            <a:r>
              <a:rPr lang="en-US" sz="1801" b="1" dirty="0" smtClean="0">
                <a:solidFill>
                  <a:srgbClr val="073A6C"/>
                </a:solidFill>
                <a:latin typeface="LucidaGrande-Bold" charset="0"/>
              </a:rPr>
              <a:t>mport Sparky project</a:t>
            </a:r>
            <a:endParaRPr lang="en-US" sz="180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741289" y="11303525"/>
            <a:ext cx="1543050" cy="649111"/>
          </a:xfrm>
        </p:spPr>
        <p:txBody>
          <a:bodyPr/>
          <a:lstStyle/>
          <a:p>
            <a:fld id="{EAB789F6-3BD3-1645-B8E5-7AE28DC0F5BB}" type="slidenum">
              <a:rPr lang="en-US" smtClean="0"/>
              <a:t>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657" y="4197638"/>
            <a:ext cx="3913632" cy="22020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0767" y="5751332"/>
            <a:ext cx="4529670" cy="294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9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383683" y="179276"/>
            <a:ext cx="2090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latin typeface="Lucida Grande" charset="0"/>
                <a:ea typeface="ＭＳ 明朝" charset="-128"/>
              </a:rPr>
              <a:t>Introduction</a:t>
            </a:r>
            <a:r>
              <a:rPr lang="en-GB" sz="2400" dirty="0"/>
              <a:t> 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256" y="9521998"/>
            <a:ext cx="765918" cy="76591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8748" y="8972916"/>
            <a:ext cx="49821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b="1" dirty="0">
                <a:latin typeface="Lucida Grande" charset="0"/>
                <a:ea typeface="Lucida Grande" charset="0"/>
                <a:cs typeface="Lucida Grande" charset="0"/>
              </a:rPr>
              <a:t>Start CcpNmr Analysis </a:t>
            </a:r>
            <a:r>
              <a:rPr lang="en-GB" b="1" dirty="0" smtClean="0">
                <a:latin typeface="Lucida Grande" charset="0"/>
                <a:ea typeface="Lucida Grande" charset="0"/>
                <a:cs typeface="Lucida Grande" charset="0"/>
              </a:rPr>
              <a:t>V3</a:t>
            </a:r>
          </a:p>
          <a:p>
            <a:pPr algn="just"/>
            <a:endParaRPr lang="en-GB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pPr algn="just"/>
            <a:r>
              <a:rPr lang="en-GB" dirty="0" smtClean="0">
                <a:latin typeface="Lucida Grande" charset="0"/>
                <a:ea typeface="Lucida Grande" charset="0"/>
                <a:cs typeface="Lucida Grande" charset="0"/>
              </a:rPr>
              <a:t>Apple users by </a:t>
            </a:r>
            <a:r>
              <a:rPr lang="en-GB" dirty="0">
                <a:latin typeface="Lucida Grande" charset="0"/>
                <a:ea typeface="Lucida Grande" charset="0"/>
                <a:cs typeface="Lucida Grande" charset="0"/>
              </a:rPr>
              <a:t>double clicking the icon </a:t>
            </a:r>
            <a:r>
              <a:rPr lang="en-GB" i="1" dirty="0" err="1" smtClean="0">
                <a:latin typeface="Lucida Grande" charset="0"/>
                <a:ea typeface="Lucida Grande" charset="0"/>
                <a:cs typeface="Lucida Grande" charset="0"/>
              </a:rPr>
              <a:t>CcpNmrAnalysis</a:t>
            </a:r>
            <a:endParaRPr lang="en-GB" i="1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pPr algn="just"/>
            <a:endParaRPr lang="en-GB" i="1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pPr algn="just"/>
            <a:r>
              <a:rPr lang="en-GB" dirty="0" smtClean="0">
                <a:latin typeface="Lucida Grande" charset="0"/>
                <a:ea typeface="Lucida Grande" charset="0"/>
                <a:cs typeface="Lucida Grande" charset="0"/>
              </a:rPr>
              <a:t>Linux users by using the terminal  command: </a:t>
            </a:r>
            <a:r>
              <a:rPr lang="en-GB" i="1" dirty="0" smtClean="0">
                <a:latin typeface="Lucida Grande" charset="0"/>
                <a:ea typeface="Lucida Grande" charset="0"/>
                <a:cs typeface="Lucida Grande" charset="0"/>
              </a:rPr>
              <a:t>bin/assign</a:t>
            </a:r>
            <a:r>
              <a:rPr lang="en-GB" dirty="0" smtClean="0">
                <a:latin typeface="Lucida Grande" charset="0"/>
                <a:ea typeface="Lucida Grande" charset="0"/>
                <a:cs typeface="Lucida Grande" charset="0"/>
              </a:rPr>
              <a:t>  </a:t>
            </a:r>
          </a:p>
          <a:p>
            <a:pPr algn="just"/>
            <a:endParaRPr lang="en-GB" dirty="0">
              <a:latin typeface="Lucida Grande" charset="0"/>
              <a:ea typeface="Lucida Grande" charset="0"/>
              <a:cs typeface="Lucida Grande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789F6-3BD3-1645-B8E5-7AE28DC0F5BB}" type="slidenum">
              <a:rPr lang="en-US" smtClean="0"/>
              <a:t>1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21541" y="1170941"/>
            <a:ext cx="62149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latin typeface="Lucida Grande" charset="0"/>
                <a:ea typeface="Lucida Grande" charset="0"/>
                <a:cs typeface="Lucida Grande" charset="0"/>
              </a:rPr>
              <a:t>This How-To will show how  to import a Sparky project directly </a:t>
            </a:r>
            <a:r>
              <a:rPr lang="en-US" sz="1200" dirty="0">
                <a:latin typeface="Lucida Grande" charset="0"/>
                <a:ea typeface="Lucida Grande" charset="0"/>
                <a:cs typeface="Lucida Grande" charset="0"/>
              </a:rPr>
              <a:t>to CcpNmr Analysis </a:t>
            </a:r>
            <a:r>
              <a:rPr lang="en-US" sz="1200" dirty="0" smtClean="0">
                <a:latin typeface="Lucida Grande" charset="0"/>
                <a:ea typeface="Lucida Grande" charset="0"/>
                <a:cs typeface="Lucida Grande" charset="0"/>
              </a:rPr>
              <a:t>V3. </a:t>
            </a:r>
          </a:p>
          <a:p>
            <a:pPr>
              <a:lnSpc>
                <a:spcPct val="150000"/>
              </a:lnSpc>
            </a:pPr>
            <a:endParaRPr lang="en-US" sz="1200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pPr>
              <a:lnSpc>
                <a:spcPct val="150000"/>
              </a:lnSpc>
            </a:pPr>
            <a:r>
              <a:rPr lang="en-US" sz="1200" dirty="0" smtClean="0">
                <a:latin typeface="Lucida Grande" charset="0"/>
                <a:ea typeface="Lucida Grande" charset="0"/>
                <a:cs typeface="Lucida Grande" charset="0"/>
              </a:rPr>
              <a:t>NB. In the current release of Analysis, the sparky reader is still under development, we cannot guarantee that all Sparky projects will be opened correctly. </a:t>
            </a:r>
            <a:endParaRPr lang="en-US" sz="1200" dirty="0">
              <a:latin typeface="Lucida Grande" charset="0"/>
              <a:ea typeface="Lucida Grande" charset="0"/>
              <a:cs typeface="Lucida Grande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latin typeface="Lucida Grande" charset="0"/>
                <a:ea typeface="Lucida Grande" charset="0"/>
                <a:cs typeface="Lucida Grande" charset="0"/>
              </a:rPr>
              <a:t/>
            </a:r>
            <a:br>
              <a:rPr lang="en-US" sz="1200" dirty="0">
                <a:latin typeface="Lucida Grande" charset="0"/>
                <a:ea typeface="Lucida Grande" charset="0"/>
                <a:cs typeface="Lucida Grande" charset="0"/>
              </a:rPr>
            </a:br>
            <a:endParaRPr lang="en-US" sz="1200" dirty="0">
              <a:latin typeface="Lucida Grande" charset="0"/>
              <a:ea typeface="Lucida Grande" charset="0"/>
              <a:cs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7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225" y="816332"/>
            <a:ext cx="6858000" cy="65440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sp>
        <p:nvSpPr>
          <p:cNvPr id="10" name="Rectangle 9"/>
          <p:cNvSpPr/>
          <p:nvPr/>
        </p:nvSpPr>
        <p:spPr>
          <a:xfrm>
            <a:off x="2215370" y="179276"/>
            <a:ext cx="24272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b="1" dirty="0" smtClean="0">
                <a:latin typeface="Lucida Grande" charset="0"/>
                <a:ea typeface="ＭＳ 明朝" charset="-128"/>
              </a:rPr>
              <a:t>Import Sparky</a:t>
            </a:r>
            <a:endParaRPr lang="en-US" sz="1801" dirty="0"/>
          </a:p>
        </p:txBody>
      </p:sp>
      <p:sp>
        <p:nvSpPr>
          <p:cNvPr id="11" name="Rectangle 10"/>
          <p:cNvSpPr/>
          <p:nvPr/>
        </p:nvSpPr>
        <p:spPr>
          <a:xfrm>
            <a:off x="0" y="7977523"/>
            <a:ext cx="9559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 smtClean="0">
                <a:latin typeface="Lucida Grande" charset="0"/>
                <a:ea typeface="ＭＳ 明朝" charset="-128"/>
              </a:rPr>
              <a:t>1</a:t>
            </a:r>
            <a:r>
              <a:rPr lang="en-GB" sz="1401" dirty="0" smtClean="0">
                <a:latin typeface="Lucida Grande" charset="0"/>
                <a:ea typeface="ＭＳ 明朝" charset="-128"/>
              </a:rPr>
              <a:t>A</a:t>
            </a:r>
            <a:endParaRPr lang="en-US" sz="1801" dirty="0"/>
          </a:p>
        </p:txBody>
      </p:sp>
      <p:sp>
        <p:nvSpPr>
          <p:cNvPr id="12" name="Rectangle 11"/>
          <p:cNvSpPr/>
          <p:nvPr/>
        </p:nvSpPr>
        <p:spPr>
          <a:xfrm>
            <a:off x="648311" y="7977523"/>
            <a:ext cx="600119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latin typeface="Lucida Grande" charset="0"/>
                <a:ea typeface="Lucida Grande" charset="0"/>
                <a:cs typeface="Lucida Grande" charset="0"/>
              </a:rPr>
              <a:t>Drop a *.</a:t>
            </a:r>
            <a:r>
              <a:rPr lang="en-US" sz="1200" b="1" dirty="0" err="1">
                <a:latin typeface="Lucida Grande" charset="0"/>
                <a:ea typeface="Lucida Grande" charset="0"/>
                <a:cs typeface="Lucida Grande" charset="0"/>
              </a:rPr>
              <a:t>proj</a:t>
            </a:r>
            <a:r>
              <a:rPr lang="en-US" sz="1200" b="1" dirty="0">
                <a:latin typeface="Lucida Grande" charset="0"/>
                <a:ea typeface="Lucida Grande" charset="0"/>
                <a:cs typeface="Lucida Grande" charset="0"/>
              </a:rPr>
              <a:t> file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200" dirty="0" smtClean="0">
                <a:latin typeface="Lucida Grande" charset="0"/>
                <a:ea typeface="Lucida Grande" charset="0"/>
                <a:cs typeface="Lucida Grande" charset="0"/>
              </a:rPr>
              <a:t>Find a sparky project on </a:t>
            </a:r>
            <a:r>
              <a:rPr lang="en-US" sz="1200" dirty="0" err="1" smtClean="0">
                <a:latin typeface="Lucida Grande" charset="0"/>
                <a:ea typeface="Lucida Grande" charset="0"/>
                <a:cs typeface="Lucida Grande" charset="0"/>
              </a:rPr>
              <a:t>SparkyTest</a:t>
            </a:r>
            <a:r>
              <a:rPr lang="en-US" sz="1200" dirty="0" smtClean="0">
                <a:latin typeface="Lucida Grande" charset="0"/>
                <a:ea typeface="Lucida Grande" charset="0"/>
                <a:cs typeface="Lucida Grande" charset="0"/>
              </a:rPr>
              <a:t> directory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200" dirty="0" smtClean="0">
                <a:latin typeface="Lucida Grande" charset="0"/>
                <a:ea typeface="Lucida Grande" charset="0"/>
                <a:cs typeface="Lucida Grande" charset="0"/>
              </a:rPr>
              <a:t>Simply Drag and drop the file </a:t>
            </a:r>
            <a:r>
              <a:rPr lang="en-US" sz="1200" b="1" dirty="0" err="1" smtClean="0">
                <a:latin typeface="Lucida Grande" charset="0"/>
                <a:ea typeface="Lucida Grande" charset="0"/>
                <a:cs typeface="Lucida Grande" charset="0"/>
              </a:rPr>
              <a:t>nh.proj</a:t>
            </a:r>
            <a:r>
              <a:rPr lang="en-US" sz="1200" dirty="0" smtClean="0">
                <a:latin typeface="Lucida Grande" charset="0"/>
                <a:ea typeface="Lucida Grande" charset="0"/>
                <a:cs typeface="Lucida Grande" charset="0"/>
              </a:rPr>
              <a:t> onto the sidebar or Drop Area</a:t>
            </a:r>
          </a:p>
          <a:p>
            <a:pPr>
              <a:lnSpc>
                <a:spcPct val="150000"/>
              </a:lnSpc>
            </a:pPr>
            <a:endParaRPr lang="en-US" sz="1200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pPr>
              <a:lnSpc>
                <a:spcPct val="150000"/>
              </a:lnSpc>
            </a:pPr>
            <a:r>
              <a:rPr lang="en-US" sz="1200" dirty="0" smtClean="0">
                <a:latin typeface="Lucida Grande" charset="0"/>
                <a:ea typeface="Lucida Grande" charset="0"/>
                <a:cs typeface="Lucida Grande" charset="0"/>
              </a:rPr>
              <a:t>The project should be fully loaded.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latin typeface="Lucida Grande" charset="0"/>
                <a:ea typeface="Lucida Grande" charset="0"/>
                <a:cs typeface="Lucida Grande" charset="0"/>
              </a:rPr>
              <a:t>All the spectra and other data will be located </a:t>
            </a:r>
            <a:r>
              <a:rPr lang="en-US" sz="1200" dirty="0">
                <a:latin typeface="Lucida Grande" charset="0"/>
                <a:ea typeface="Lucida Grande" charset="0"/>
                <a:cs typeface="Lucida Grande" charset="0"/>
              </a:rPr>
              <a:t>i</a:t>
            </a:r>
            <a:r>
              <a:rPr lang="en-US" sz="1200" dirty="0" smtClean="0">
                <a:latin typeface="Lucida Grande" charset="0"/>
                <a:ea typeface="Lucida Grande" charset="0"/>
                <a:cs typeface="Lucida Grande" charset="0"/>
              </a:rPr>
              <a:t>n sidebar.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GB" sz="1200" smtClean="0">
                <a:latin typeface="Lucida Grande" charset="0"/>
                <a:ea typeface="Lucida Grande" charset="0"/>
                <a:cs typeface="Lucida Grande" charset="0"/>
              </a:rPr>
              <a:t>Go on sidebar, expand the Spectra branch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GB" sz="1200" smtClean="0">
                <a:latin typeface="Lucida Grande" charset="0"/>
                <a:ea typeface="Lucida Grande" charset="0"/>
                <a:cs typeface="Lucida Grande" charset="0"/>
              </a:rPr>
              <a:t>Select the item SP:nh_42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GB" sz="1200" smtClean="0">
                <a:latin typeface="Lucida Grande" charset="0"/>
                <a:ea typeface="Lucida Grande" charset="0"/>
                <a:cs typeface="Lucida Grande" charset="0"/>
              </a:rPr>
              <a:t>Drag and drop on the drop area</a:t>
            </a:r>
          </a:p>
          <a:p>
            <a:pPr>
              <a:lnSpc>
                <a:spcPct val="150000"/>
              </a:lnSpc>
            </a:pPr>
            <a:endParaRPr lang="en-US" sz="1200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endParaRPr lang="en-US" sz="1200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pPr>
              <a:lnSpc>
                <a:spcPct val="150000"/>
              </a:lnSpc>
            </a:pPr>
            <a:r>
              <a:rPr lang="en-US" sz="1200" b="1" dirty="0" smtClean="0">
                <a:latin typeface="Lucida Grande" charset="0"/>
                <a:ea typeface="Lucida Grande" charset="0"/>
                <a:cs typeface="Lucida Grande" charset="0"/>
              </a:rPr>
              <a:t> </a:t>
            </a:r>
            <a:endParaRPr lang="en-US" sz="1200" dirty="0">
              <a:latin typeface="LucidaGrande" charset="0"/>
            </a:endParaRPr>
          </a:p>
          <a:p>
            <a:endParaRPr lang="en-US" sz="1200" dirty="0" smtClean="0">
              <a:latin typeface="LucidaGrande" charset="0"/>
            </a:endParaRPr>
          </a:p>
          <a:p>
            <a:r>
              <a:rPr lang="en-US" sz="1200" b="1" dirty="0">
                <a:latin typeface="Lucida Grande" charset="0"/>
                <a:ea typeface="Lucida Grande" charset="0"/>
                <a:cs typeface="Lucida Grande" charset="0"/>
              </a:rPr>
              <a:t/>
            </a:r>
            <a:br>
              <a:rPr lang="en-US" sz="1200" b="1" dirty="0">
                <a:latin typeface="Lucida Grande" charset="0"/>
                <a:ea typeface="Lucida Grande" charset="0"/>
                <a:cs typeface="Lucida Grande" charset="0"/>
              </a:rPr>
            </a:br>
            <a:endParaRPr lang="en-GB" sz="1200" dirty="0">
              <a:latin typeface="Lucida Grande" charset="0"/>
              <a:ea typeface="Lucida Grande" charset="0"/>
              <a:cs typeface="Lucida Grande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789F6-3BD3-1645-B8E5-7AE28DC0F5BB}" type="slidenum">
              <a:rPr lang="en-US" smtClean="0"/>
              <a:t>2</a:t>
            </a:fld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-3226" y="-14941"/>
            <a:ext cx="962415" cy="831273"/>
            <a:chOff x="981230" y="-31859"/>
            <a:chExt cx="962415" cy="831273"/>
          </a:xfrm>
        </p:grpSpPr>
        <p:sp>
          <p:nvSpPr>
            <p:cNvPr id="24" name="Rectangle 23"/>
            <p:cNvSpPr/>
            <p:nvPr/>
          </p:nvSpPr>
          <p:spPr>
            <a:xfrm>
              <a:off x="981230" y="-31859"/>
              <a:ext cx="955964" cy="831273"/>
            </a:xfrm>
            <a:prstGeom prst="rect">
              <a:avLst/>
            </a:prstGeom>
            <a:solidFill>
              <a:srgbClr val="03B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87681" y="31236"/>
              <a:ext cx="95596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latin typeface="Lucida Grande" charset="0"/>
                  <a:ea typeface="Lucida Grande" charset="0"/>
                  <a:cs typeface="Lucida Grande" charset="0"/>
                </a:rPr>
                <a:t>How To</a:t>
              </a:r>
            </a:p>
            <a:p>
              <a:pPr algn="ctr"/>
              <a:r>
                <a:rPr lang="en-US" sz="1400" dirty="0" smtClean="0">
                  <a:latin typeface="Lucida Grande" charset="0"/>
                  <a:ea typeface="Lucida Grande" charset="0"/>
                  <a:cs typeface="Lucida Grande" charset="0"/>
                </a:rPr>
                <a:t>1</a:t>
              </a:r>
              <a:endParaRPr lang="en-US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17941" y="1061409"/>
            <a:ext cx="3236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Lucida Grande" charset="0"/>
                <a:ea typeface="Lucida Grande" charset="0"/>
                <a:cs typeface="Lucida Grande" charset="0"/>
              </a:rPr>
              <a:t>Drop </a:t>
            </a:r>
            <a:r>
              <a:rPr lang="en-US" sz="1400" b="1" dirty="0" err="1" smtClean="0">
                <a:latin typeface="Lucida Grande" charset="0"/>
                <a:ea typeface="Lucida Grande" charset="0"/>
                <a:cs typeface="Lucida Grande" charset="0"/>
              </a:rPr>
              <a:t>nh.proj</a:t>
            </a:r>
            <a:r>
              <a:rPr lang="en-US" sz="1400" b="1" dirty="0" smtClean="0">
                <a:latin typeface="Lucida Grande" charset="0"/>
                <a:ea typeface="Lucida Grande" charset="0"/>
                <a:cs typeface="Lucida Grande" charset="0"/>
              </a:rPr>
              <a:t> </a:t>
            </a:r>
            <a:endParaRPr lang="en-US" sz="1400" b="1" dirty="0">
              <a:latin typeface="Lucida Grande" charset="0"/>
              <a:ea typeface="Lucida Grande" charset="0"/>
              <a:cs typeface="Lucida Grand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17" y="1583366"/>
            <a:ext cx="4383046" cy="36726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615" y="1757881"/>
            <a:ext cx="1366563" cy="3033534"/>
          </a:xfrm>
          <a:prstGeom prst="rect">
            <a:avLst/>
          </a:prstGeom>
        </p:spPr>
      </p:pic>
      <p:sp>
        <p:nvSpPr>
          <p:cNvPr id="21" name="Down Arrow 20"/>
          <p:cNvSpPr/>
          <p:nvPr/>
        </p:nvSpPr>
        <p:spPr>
          <a:xfrm rot="4990052" flipH="1">
            <a:off x="3458669" y="2234878"/>
            <a:ext cx="278886" cy="633299"/>
          </a:xfrm>
          <a:prstGeom prst="downArrow">
            <a:avLst>
              <a:gd name="adj1" fmla="val 29260"/>
              <a:gd name="adj2" fmla="val 61156"/>
            </a:avLst>
          </a:prstGeom>
          <a:solidFill>
            <a:srgbClr val="03B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/>
          </a:p>
        </p:txBody>
      </p:sp>
      <p:sp>
        <p:nvSpPr>
          <p:cNvPr id="22" name="Rectangle 21"/>
          <p:cNvSpPr/>
          <p:nvPr/>
        </p:nvSpPr>
        <p:spPr>
          <a:xfrm>
            <a:off x="3915247" y="2431473"/>
            <a:ext cx="1300989" cy="168852"/>
          </a:xfrm>
          <a:prstGeom prst="rect">
            <a:avLst/>
          </a:prstGeom>
          <a:noFill/>
          <a:ln w="28575">
            <a:solidFill>
              <a:srgbClr val="03B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/>
          </a:p>
        </p:txBody>
      </p:sp>
    </p:spTree>
    <p:extLst>
      <p:ext uri="{BB962C8B-B14F-4D97-AF65-F5344CB8AC3E}">
        <p14:creationId xmlns:p14="http://schemas.microsoft.com/office/powerpoint/2010/main" val="184292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84394"/>
            <a:ext cx="6858000" cy="55564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sp>
        <p:nvSpPr>
          <p:cNvPr id="11" name="Rectangle 10"/>
          <p:cNvSpPr/>
          <p:nvPr/>
        </p:nvSpPr>
        <p:spPr>
          <a:xfrm>
            <a:off x="0" y="7977523"/>
            <a:ext cx="9559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 smtClean="0">
                <a:latin typeface="Lucida Grande" charset="0"/>
                <a:ea typeface="ＭＳ 明朝" charset="-128"/>
              </a:rPr>
              <a:t>1</a:t>
            </a:r>
            <a:r>
              <a:rPr lang="en-GB" sz="1401" dirty="0" smtClean="0">
                <a:latin typeface="Lucida Grande" charset="0"/>
                <a:ea typeface="ＭＳ 明朝" charset="-128"/>
              </a:rPr>
              <a:t>B</a:t>
            </a:r>
            <a:endParaRPr lang="en-US" sz="1801" dirty="0"/>
          </a:p>
        </p:txBody>
      </p:sp>
      <p:sp>
        <p:nvSpPr>
          <p:cNvPr id="12" name="Rectangle 11"/>
          <p:cNvSpPr/>
          <p:nvPr/>
        </p:nvSpPr>
        <p:spPr>
          <a:xfrm>
            <a:off x="648311" y="7977523"/>
            <a:ext cx="600119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b="1" dirty="0" smtClean="0">
                <a:latin typeface="Lucida Grande" charset="0"/>
                <a:ea typeface="Lucida Grande" charset="0"/>
                <a:cs typeface="Lucida Grande" charset="0"/>
              </a:rPr>
              <a:t>Open the Chemical Shift list</a:t>
            </a:r>
          </a:p>
          <a:p>
            <a:pPr>
              <a:lnSpc>
                <a:spcPct val="150000"/>
              </a:lnSpc>
            </a:pPr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</a:rPr>
              <a:t>If you had an assignment in the sparky project, you may want to see the chemical shift list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</a:rPr>
              <a:t>Go on sidebar, expand the </a:t>
            </a:r>
            <a:r>
              <a:rPr lang="en-GB" sz="1200" dirty="0" err="1" smtClean="0">
                <a:latin typeface="Lucida Grande" charset="0"/>
                <a:ea typeface="Lucida Grande" charset="0"/>
                <a:cs typeface="Lucida Grande" charset="0"/>
              </a:rPr>
              <a:t>ChemicalShiftLists</a:t>
            </a:r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</a:rPr>
              <a:t> branch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</a:rPr>
              <a:t>Select the item </a:t>
            </a:r>
            <a:r>
              <a:rPr lang="en-GB" sz="1200" dirty="0" err="1" smtClean="0">
                <a:latin typeface="Lucida Grande" charset="0"/>
                <a:ea typeface="Lucida Grande" charset="0"/>
                <a:cs typeface="Lucida Grande" charset="0"/>
              </a:rPr>
              <a:t>CL:default</a:t>
            </a:r>
            <a:endParaRPr lang="en-GB" sz="1200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</a:rPr>
              <a:t>Drag and drop on the drop area</a:t>
            </a:r>
          </a:p>
          <a:p>
            <a:pPr marL="171450" indent="-171450">
              <a:buFont typeface="Arial" charset="0"/>
              <a:buChar char="•"/>
            </a:pPr>
            <a:endParaRPr lang="en-GB" sz="1200" dirty="0" smtClean="0">
              <a:latin typeface="Lucida Grande" charset="0"/>
              <a:ea typeface="Lucida Grande" charset="0"/>
              <a:cs typeface="Lucida Grande" charset="0"/>
              <a:sym typeface="Wingdings"/>
            </a:endParaRPr>
          </a:p>
          <a:p>
            <a:pPr marL="171450" indent="-171450">
              <a:buFont typeface="Arial" charset="0"/>
              <a:buChar char="•"/>
            </a:pPr>
            <a:endParaRPr lang="en-GB" sz="1200" dirty="0" smtClean="0">
              <a:latin typeface="Lucida Grande" charset="0"/>
              <a:ea typeface="Lucida Grande" charset="0"/>
              <a:cs typeface="Lucida Grande" charset="0"/>
              <a:sym typeface="Wingdings"/>
            </a:endParaRPr>
          </a:p>
          <a:p>
            <a:pPr marL="171450" indent="-171450">
              <a:buFont typeface="Arial" charset="0"/>
              <a:buChar char="•"/>
            </a:pPr>
            <a:endParaRPr lang="en-US" sz="1200" dirty="0">
              <a:latin typeface="LucidaGrande" charset="0"/>
            </a:endParaRPr>
          </a:p>
          <a:p>
            <a:endParaRPr lang="en-US" sz="1200" dirty="0" smtClean="0">
              <a:latin typeface="LucidaGrande" charset="0"/>
            </a:endParaRPr>
          </a:p>
          <a:p>
            <a:r>
              <a:rPr lang="en-US" sz="1200" b="1" dirty="0">
                <a:latin typeface="Lucida Grande" charset="0"/>
                <a:ea typeface="Lucida Grande" charset="0"/>
                <a:cs typeface="Lucida Grande" charset="0"/>
              </a:rPr>
              <a:t/>
            </a:r>
            <a:br>
              <a:rPr lang="en-US" sz="1200" b="1" dirty="0">
                <a:latin typeface="Lucida Grande" charset="0"/>
                <a:ea typeface="Lucida Grande" charset="0"/>
                <a:cs typeface="Lucida Grande" charset="0"/>
              </a:rPr>
            </a:br>
            <a:endParaRPr lang="en-GB" sz="1200" dirty="0">
              <a:latin typeface="Lucida Grande" charset="0"/>
              <a:ea typeface="Lucida Grande" charset="0"/>
              <a:cs typeface="Lucida Grande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789F6-3BD3-1645-B8E5-7AE28DC0F5BB}" type="slidenum">
              <a:rPr lang="en-US" smtClean="0"/>
              <a:t>3</a:t>
            </a:fld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-3226" y="-14941"/>
            <a:ext cx="962415" cy="831273"/>
            <a:chOff x="981230" y="-31859"/>
            <a:chExt cx="962415" cy="831273"/>
          </a:xfrm>
        </p:grpSpPr>
        <p:sp>
          <p:nvSpPr>
            <p:cNvPr id="24" name="Rectangle 23"/>
            <p:cNvSpPr/>
            <p:nvPr/>
          </p:nvSpPr>
          <p:spPr>
            <a:xfrm>
              <a:off x="981230" y="-31859"/>
              <a:ext cx="955964" cy="831273"/>
            </a:xfrm>
            <a:prstGeom prst="rect">
              <a:avLst/>
            </a:prstGeom>
            <a:solidFill>
              <a:srgbClr val="03B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87681" y="31236"/>
              <a:ext cx="95596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latin typeface="Lucida Grande" charset="0"/>
                  <a:ea typeface="Lucida Grande" charset="0"/>
                  <a:cs typeface="Lucida Grande" charset="0"/>
                </a:rPr>
                <a:t>How To</a:t>
              </a:r>
            </a:p>
            <a:p>
              <a:pPr algn="ctr"/>
              <a:r>
                <a:rPr lang="en-US" sz="1400" dirty="0" smtClean="0">
                  <a:latin typeface="Lucida Grande" charset="0"/>
                  <a:ea typeface="Lucida Grande" charset="0"/>
                  <a:cs typeface="Lucida Grande" charset="0"/>
                </a:rPr>
                <a:t>1</a:t>
              </a:r>
              <a:endParaRPr lang="en-US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08" y="1956373"/>
            <a:ext cx="6317508" cy="333515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215370" y="179276"/>
            <a:ext cx="24272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b="1" dirty="0" smtClean="0">
                <a:latin typeface="Lucida Grande" charset="0"/>
                <a:ea typeface="ＭＳ 明朝" charset="-128"/>
              </a:rPr>
              <a:t>Import Sparky</a:t>
            </a:r>
            <a:endParaRPr lang="en-US" sz="1801" dirty="0"/>
          </a:p>
        </p:txBody>
      </p:sp>
    </p:spTree>
    <p:extLst>
      <p:ext uri="{BB962C8B-B14F-4D97-AF65-F5344CB8AC3E}">
        <p14:creationId xmlns:p14="http://schemas.microsoft.com/office/powerpoint/2010/main" val="60133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7" y="614154"/>
            <a:ext cx="1417813" cy="5859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2654" y="614154"/>
            <a:ext cx="4671239" cy="58599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52656" y="722482"/>
            <a:ext cx="4671238" cy="369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1" b="1" dirty="0">
                <a:solidFill>
                  <a:srgbClr val="F5FFFF"/>
                </a:solidFill>
                <a:latin typeface="Helvetica-Bold" charset="0"/>
              </a:rPr>
              <a:t>CcpNmr Analysis Version 3</a:t>
            </a:r>
            <a:endParaRPr lang="en-US" sz="180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741289" y="11303525"/>
            <a:ext cx="1543050" cy="649111"/>
          </a:xfrm>
        </p:spPr>
        <p:txBody>
          <a:bodyPr/>
          <a:lstStyle/>
          <a:p>
            <a:fld id="{EAB789F6-3BD3-1645-B8E5-7AE28DC0F5BB}" type="slidenum">
              <a:rPr lang="en-US" smtClean="0"/>
              <a:t>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52727" y="1885521"/>
            <a:ext cx="566316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latin typeface="Lucida Grande" charset="0"/>
                <a:ea typeface="Lucida Grande" charset="0"/>
                <a:cs typeface="Lucida Grande" charset="0"/>
              </a:rPr>
              <a:t>Contact Us</a:t>
            </a:r>
          </a:p>
          <a:p>
            <a:endParaRPr lang="en-GB" sz="2400" b="1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endParaRPr lang="en-GB" sz="2400" b="1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r>
              <a:rPr lang="en-GB" b="1" dirty="0" smtClean="0">
                <a:latin typeface="Lucida Grande" charset="0"/>
                <a:ea typeface="Lucida Grande" charset="0"/>
                <a:cs typeface="Lucida Grande" charset="0"/>
              </a:rPr>
              <a:t>Website:</a:t>
            </a:r>
            <a:r>
              <a:rPr lang="en-GB" dirty="0" smtClean="0">
                <a:latin typeface="Lucida Grande" charset="0"/>
                <a:ea typeface="Lucida Grande" charset="0"/>
                <a:cs typeface="Lucida Grande" charset="0"/>
              </a:rPr>
              <a:t> </a:t>
            </a:r>
          </a:p>
          <a:p>
            <a:r>
              <a:rPr lang="en-GB" dirty="0" smtClean="0">
                <a:latin typeface="Lucida Grande" charset="0"/>
                <a:ea typeface="Lucida Grande" charset="0"/>
                <a:cs typeface="Lucida Grande" charset="0"/>
                <a:hlinkClick r:id="rId5"/>
              </a:rPr>
              <a:t>www.ccpn.ac.uk</a:t>
            </a:r>
            <a:endParaRPr lang="en-GB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endParaRPr lang="en-GB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r>
              <a:rPr lang="en-GB" b="1" dirty="0" smtClean="0">
                <a:latin typeface="Lucida Grande" charset="0"/>
                <a:ea typeface="Lucida Grande" charset="0"/>
                <a:cs typeface="Lucida Grande" charset="0"/>
              </a:rPr>
              <a:t>Suggestions and comments:</a:t>
            </a:r>
          </a:p>
          <a:p>
            <a:r>
              <a:rPr lang="en-GB" dirty="0" smtClean="0">
                <a:latin typeface="Lucida Grande" charset="0"/>
                <a:ea typeface="Lucida Grande" charset="0"/>
                <a:cs typeface="Lucida Grande" charset="0"/>
                <a:hlinkClick r:id="rId6"/>
              </a:rPr>
              <a:t>ccpnmr3@google.com</a:t>
            </a:r>
            <a:endParaRPr lang="en-GB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endParaRPr lang="en-GB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r>
              <a:rPr lang="en-GB" b="1" dirty="0" smtClean="0">
                <a:latin typeface="Lucida Grande" charset="0"/>
                <a:ea typeface="Lucida Grande" charset="0"/>
                <a:cs typeface="Lucida Grande" charset="0"/>
              </a:rPr>
              <a:t>Issues and bug report: </a:t>
            </a:r>
            <a:endParaRPr lang="en-GB" b="1" dirty="0">
              <a:latin typeface="Lucida Grande" charset="0"/>
              <a:ea typeface="Lucida Grande" charset="0"/>
              <a:cs typeface="Lucida Grande" charset="0"/>
            </a:endParaRPr>
          </a:p>
          <a:p>
            <a:r>
              <a:rPr lang="en-GB" dirty="0" smtClean="0">
                <a:latin typeface="Lucida Grande" charset="0"/>
                <a:ea typeface="Lucida Grande" charset="0"/>
                <a:cs typeface="Lucida Grande" charset="0"/>
                <a:hlinkClick r:id="rId7"/>
              </a:rPr>
              <a:t>https</a:t>
            </a:r>
            <a:r>
              <a:rPr lang="en-GB" dirty="0">
                <a:latin typeface="Lucida Grande" charset="0"/>
                <a:ea typeface="Lucida Grande" charset="0"/>
                <a:cs typeface="Lucida Grande" charset="0"/>
                <a:hlinkClick r:id="rId7"/>
              </a:rPr>
              <a:t>://bitbucket.org/ccpnmr/issue-tracker</a:t>
            </a:r>
            <a:r>
              <a:rPr lang="en-GB" dirty="0" smtClean="0">
                <a:latin typeface="Lucida Grande" charset="0"/>
                <a:ea typeface="Lucida Grande" charset="0"/>
                <a:cs typeface="Lucida Grande" charset="0"/>
                <a:hlinkClick r:id="rId7"/>
              </a:rPr>
              <a:t>/</a:t>
            </a:r>
            <a:endParaRPr lang="en-GB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endParaRPr lang="en-GB" dirty="0">
              <a:latin typeface="Lucida Grande" charset="0"/>
              <a:ea typeface="Lucida Grande" charset="0"/>
              <a:cs typeface="Lucida Grande" charset="0"/>
            </a:endParaRPr>
          </a:p>
          <a:p>
            <a:endParaRPr lang="en-GB" dirty="0">
              <a:latin typeface="Lucida Grande" charset="0"/>
              <a:ea typeface="Lucida Grande" charset="0"/>
              <a:cs typeface="Lucida Grand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2727" y="6049685"/>
            <a:ext cx="58294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latin typeface="Lucida Grande" charset="0"/>
                <a:ea typeface="Lucida Grande" charset="0"/>
                <a:cs typeface="Lucida Grande" charset="0"/>
              </a:rPr>
              <a:t>Cite Us</a:t>
            </a:r>
          </a:p>
          <a:p>
            <a:endParaRPr lang="en-GB" b="1" dirty="0" smtClean="0">
              <a:latin typeface="Lucida Grande" charset="0"/>
              <a:ea typeface="Lucida Grande" charset="0"/>
              <a:cs typeface="Lucida Grande" charset="0"/>
              <a:hlinkClick r:id="rId8"/>
            </a:endParaRPr>
          </a:p>
          <a:p>
            <a:r>
              <a:rPr lang="en-GB" sz="1400" dirty="0">
                <a:latin typeface="Lucida Grande" charset="0"/>
                <a:ea typeface="Lucida Grande" charset="0"/>
                <a:cs typeface="Lucida Grande" charset="0"/>
              </a:rPr>
              <a:t>Skinner, S. P. et al. CcpNmr AnalysisAssign: a flexible platform for integrated NMR analysis. J. </a:t>
            </a:r>
            <a:r>
              <a:rPr lang="en-GB" sz="1400" dirty="0" err="1">
                <a:latin typeface="Lucida Grande" charset="0"/>
                <a:ea typeface="Lucida Grande" charset="0"/>
                <a:cs typeface="Lucida Grande" charset="0"/>
              </a:rPr>
              <a:t>Biomol</a:t>
            </a:r>
            <a:r>
              <a:rPr lang="en-GB" sz="1400" dirty="0">
                <a:latin typeface="Lucida Grande" charset="0"/>
                <a:ea typeface="Lucida Grande" charset="0"/>
                <a:cs typeface="Lucida Grande" charset="0"/>
              </a:rPr>
              <a:t>. NMR 66, (2016) </a:t>
            </a:r>
          </a:p>
          <a:p>
            <a:r>
              <a:rPr lang="en-GB" sz="1400" dirty="0" smtClean="0">
                <a:latin typeface="Lucida Grande" charset="0"/>
                <a:ea typeface="Lucida Grande" charset="0"/>
                <a:cs typeface="Lucida Grande" charset="0"/>
              </a:rPr>
              <a:t> </a:t>
            </a:r>
            <a:endParaRPr lang="en-GB" sz="1400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endParaRPr lang="en-GB" dirty="0">
              <a:latin typeface="Lucida Grande" charset="0"/>
              <a:ea typeface="Lucida Grande" charset="0"/>
              <a:cs typeface="Lucida Grande" charset="0"/>
            </a:endParaRPr>
          </a:p>
          <a:p>
            <a:endParaRPr lang="en-GB" dirty="0">
              <a:latin typeface="Lucida Grande" charset="0"/>
              <a:ea typeface="Lucida Grande" charset="0"/>
              <a:cs typeface="Lucida Grande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36429" y="10777482"/>
            <a:ext cx="337387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sz="1200" b="1" dirty="0" smtClean="0">
                <a:latin typeface="Lucida Grande" charset="0"/>
                <a:ea typeface="Lucida Grande" charset="0"/>
                <a:cs typeface="Lucida Grande" charset="0"/>
              </a:rPr>
              <a:t>Tutorial Version History:</a:t>
            </a:r>
            <a:endParaRPr lang="en-GB" sz="1200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r>
              <a:rPr lang="en-GB" sz="1200" b="1" dirty="0" smtClean="0">
                <a:latin typeface="Lucida Grande" charset="0"/>
                <a:ea typeface="Lucida Grande" charset="0"/>
                <a:cs typeface="Lucida Grande" charset="0"/>
              </a:rPr>
              <a:t>beta3 (LGM):</a:t>
            </a:r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</a:rPr>
              <a:t> </a:t>
            </a:r>
            <a:r>
              <a:rPr lang="en-GB" sz="1200" dirty="0">
                <a:latin typeface="Lucida Grande" charset="0"/>
                <a:ea typeface="Lucida Grande" charset="0"/>
                <a:cs typeface="Lucida Grande" charset="0"/>
              </a:rPr>
              <a:t>First version</a:t>
            </a:r>
          </a:p>
        </p:txBody>
      </p:sp>
    </p:spTree>
    <p:extLst>
      <p:ext uri="{BB962C8B-B14F-4D97-AF65-F5344CB8AC3E}">
        <p14:creationId xmlns:p14="http://schemas.microsoft.com/office/powerpoint/2010/main" val="164549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18582</TotalTime>
  <Words>269</Words>
  <Application>Microsoft Macintosh PowerPoint</Application>
  <PresentationFormat>Widescreen</PresentationFormat>
  <Paragraphs>70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Calibri</vt:lpstr>
      <vt:lpstr>Calibri Light</vt:lpstr>
      <vt:lpstr>Helvetica-Bold</vt:lpstr>
      <vt:lpstr>Lucida Grande</vt:lpstr>
      <vt:lpstr>LucidaGrande</vt:lpstr>
      <vt:lpstr>LucidaGrande-Bold</vt:lpstr>
      <vt:lpstr>ＭＳ 明朝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 M</dc:creator>
  <cp:lastModifiedBy>Luca M</cp:lastModifiedBy>
  <cp:revision>389</cp:revision>
  <cp:lastPrinted>2018-09-03T15:07:58Z</cp:lastPrinted>
  <dcterms:created xsi:type="dcterms:W3CDTF">2017-10-30T08:34:43Z</dcterms:created>
  <dcterms:modified xsi:type="dcterms:W3CDTF">2018-09-03T18:19:23Z</dcterms:modified>
</cp:coreProperties>
</file>